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65" r:id="rId2"/>
    <p:sldId id="266" r:id="rId3"/>
    <p:sldId id="267" r:id="rId4"/>
    <p:sldId id="290" r:id="rId5"/>
    <p:sldId id="291" r:id="rId6"/>
    <p:sldId id="292" r:id="rId7"/>
    <p:sldId id="295" r:id="rId8"/>
    <p:sldId id="324" r:id="rId9"/>
    <p:sldId id="294" r:id="rId10"/>
    <p:sldId id="330" r:id="rId11"/>
    <p:sldId id="317" r:id="rId12"/>
    <p:sldId id="326" r:id="rId13"/>
    <p:sldId id="310" r:id="rId14"/>
    <p:sldId id="311" r:id="rId15"/>
    <p:sldId id="312" r:id="rId16"/>
    <p:sldId id="296" r:id="rId17"/>
    <p:sldId id="325" r:id="rId18"/>
    <p:sldId id="327" r:id="rId19"/>
    <p:sldId id="298" r:id="rId20"/>
    <p:sldId id="260" r:id="rId21"/>
    <p:sldId id="350" r:id="rId22"/>
    <p:sldId id="333" r:id="rId23"/>
    <p:sldId id="307" r:id="rId24"/>
    <p:sldId id="334" r:id="rId25"/>
    <p:sldId id="309" r:id="rId26"/>
    <p:sldId id="308" r:id="rId27"/>
    <p:sldId id="335" r:id="rId28"/>
    <p:sldId id="315" r:id="rId29"/>
    <p:sldId id="351" r:id="rId30"/>
    <p:sldId id="340" r:id="rId31"/>
    <p:sldId id="352" r:id="rId32"/>
    <p:sldId id="337" r:id="rId33"/>
    <p:sldId id="338" r:id="rId34"/>
    <p:sldId id="344" r:id="rId35"/>
    <p:sldId id="345" r:id="rId36"/>
    <p:sldId id="346" r:id="rId37"/>
    <p:sldId id="347" r:id="rId38"/>
    <p:sldId id="348" r:id="rId39"/>
    <p:sldId id="349" r:id="rId40"/>
    <p:sldId id="342" r:id="rId41"/>
    <p:sldId id="339" r:id="rId42"/>
    <p:sldId id="270" r:id="rId43"/>
    <p:sldId id="329" r:id="rId44"/>
    <p:sldId id="328" r:id="rId45"/>
    <p:sldId id="273" r:id="rId46"/>
    <p:sldId id="277" r:id="rId47"/>
    <p:sldId id="286" r:id="rId48"/>
    <p:sldId id="288" r:id="rId49"/>
    <p:sldId id="297" r:id="rId50"/>
    <p:sldId id="332" r:id="rId51"/>
    <p:sldId id="353" r:id="rId5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421F6-E710-47C5-ADF9-27613193250B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67CDD-68AC-4AB4-B655-6F7457D122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85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Neonato INR&gt;3, anche su cirrosi</a:t>
            </a:r>
            <a:r>
              <a:rPr lang="it-IT" baseline="0" dirty="0" smtClean="0"/>
              <a:t> congenita, </a:t>
            </a:r>
            <a:r>
              <a:rPr lang="it-IT" baseline="0" dirty="0" err="1" smtClean="0"/>
              <a:t>alloimmune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CDD-68AC-4AB4-B655-6F7457D1226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035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Tx</a:t>
            </a:r>
            <a:r>
              <a:rPr lang="it-IT" dirty="0" smtClean="0"/>
              <a:t> medica</a:t>
            </a:r>
            <a:r>
              <a:rPr lang="it-IT" baseline="0" dirty="0" smtClean="0"/>
              <a:t> inutile per IEA WD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CDD-68AC-4AB4-B655-6F7457D12261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00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INSERIRE????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CDD-68AC-4AB4-B655-6F7457D1226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99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Acyclovir</a:t>
            </a:r>
            <a:r>
              <a:rPr lang="it-IT" dirty="0" smtClean="0"/>
              <a:t> in HSV, steroidi in AIH. Nota</a:t>
            </a:r>
            <a:r>
              <a:rPr lang="it-IT" baseline="0" dirty="0" smtClean="0"/>
              <a:t> sulla gestione dell’intossicazione da farmaci: più comune in età pediatrica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CDD-68AC-4AB4-B655-6F7457D1226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8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0817473713 siero Dott. Rossi </a:t>
            </a:r>
            <a:r>
              <a:rPr lang="it-IT" dirty="0" err="1" smtClean="0"/>
              <a:t>autorizzaz</a:t>
            </a:r>
            <a:r>
              <a:rPr lang="it-IT" baseline="0" dirty="0" smtClean="0"/>
              <a:t> dir san  IMMAGINE TACHIPIRINA!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CDD-68AC-4AB4-B655-6F7457D1226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27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Negli adulti sembrava migliorare</a:t>
            </a:r>
            <a:r>
              <a:rPr lang="it-IT" baseline="0" dirty="0" smtClean="0"/>
              <a:t> sopravvivenza libera da trapianto. Forse altera sistema immune e citochine oppure blocca rigenerazione fegato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CDD-68AC-4AB4-B655-6F7457D1226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72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Anche </a:t>
            </a:r>
            <a:r>
              <a:rPr lang="it-IT" dirty="0" err="1" smtClean="0"/>
              <a:t>lattitolo</a:t>
            </a:r>
            <a:r>
              <a:rPr lang="it-IT" dirty="0" smtClean="0"/>
              <a:t>: meno ADR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Neomicina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da sola!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CDD-68AC-4AB4-B655-6F7457D12261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595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Anche </a:t>
            </a:r>
            <a:r>
              <a:rPr lang="it-IT" dirty="0" err="1" smtClean="0"/>
              <a:t>lattitolo</a:t>
            </a:r>
            <a:r>
              <a:rPr lang="it-IT" dirty="0" smtClean="0"/>
              <a:t>: meno ADR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Neomicina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da sola!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CDD-68AC-4AB4-B655-6F7457D12261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595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Sempre encefalopatia pz cronici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67CDD-68AC-4AB4-B655-6F7457D12261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69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fld id="{2844A954-63D3-4E12-983D-E5697116B7AD}" type="slidenum">
              <a:rPr lang="it-IT" altLang="it-IT">
                <a:latin typeface="Calibri" pitchFamily="34" charset="0"/>
              </a:rPr>
              <a:pPr/>
              <a:t>39</a:t>
            </a:fld>
            <a:endParaRPr lang="it-IT" altLang="it-IT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8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png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8" y="2247007"/>
            <a:ext cx="8964488" cy="1470025"/>
          </a:xfrm>
        </p:spPr>
        <p:txBody>
          <a:bodyPr>
            <a:noAutofit/>
          </a:bodyPr>
          <a:lstStyle/>
          <a:p>
            <a:pPr algn="ctr"/>
            <a:r>
              <a:rPr lang="it-IT" dirty="0" smtClean="0"/>
              <a:t>Protocollo: </a:t>
            </a:r>
            <a:br>
              <a:rPr lang="it-IT" dirty="0" smtClean="0"/>
            </a:br>
            <a:r>
              <a:rPr lang="it-IT" dirty="0" smtClean="0"/>
              <a:t>Gestione diagnostico-terapeutica </a:t>
            </a:r>
            <a:br>
              <a:rPr lang="it-IT" dirty="0" smtClean="0"/>
            </a:br>
            <a:r>
              <a:rPr lang="it-IT" dirty="0" smtClean="0"/>
              <a:t>dell’Insufficienza Epatica Acuta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5272" y="4340696"/>
            <a:ext cx="7427168" cy="744488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Casi clinici del Mercoledì: 14/12/2016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2008" y="5622339"/>
            <a:ext cx="284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Tutor</a:t>
            </a:r>
          </a:p>
          <a:p>
            <a:pPr algn="ctr"/>
            <a:r>
              <a:rPr lang="it-IT" sz="2400" dirty="0" smtClean="0"/>
              <a:t>Prof. R. Iorio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84168" y="5622339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AIF</a:t>
            </a:r>
          </a:p>
          <a:p>
            <a:pPr algn="ctr"/>
            <a:r>
              <a:rPr lang="it-IT" sz="2400" dirty="0" smtClean="0"/>
              <a:t>Dott.ssa F. Di Dato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1155090" cy="112456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245677" y="260648"/>
            <a:ext cx="45573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Gill Sans MT"/>
                <a:cs typeface="Gill Sans MT"/>
              </a:rPr>
              <a:t>Scuola di Specializzazione in Pediatria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Gill Sans MT"/>
                <a:cs typeface="Gill Sans MT"/>
              </a:rPr>
              <a:t>Università degli Studi di Napoli Federico II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Gill Sans MT"/>
                <a:cs typeface="Gill Sans MT"/>
              </a:rPr>
              <a:t>Direttore: Prof. A. Guarino</a:t>
            </a:r>
            <a:endParaRPr lang="it-IT" sz="20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339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7013"/>
            <a:ext cx="8928992" cy="579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462119"/>
            <a:ext cx="4794870" cy="19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7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6" t="25118" r="24775" b="26459"/>
          <a:stretch/>
        </p:blipFill>
        <p:spPr bwMode="auto">
          <a:xfrm>
            <a:off x="361739" y="786781"/>
            <a:ext cx="8530741" cy="530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2699792" y="6237312"/>
            <a:ext cx="6249119" cy="257175"/>
            <a:chOff x="2699792" y="6237312"/>
            <a:chExt cx="6249119" cy="25717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237312"/>
              <a:ext cx="31527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6294462"/>
              <a:ext cx="29718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45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0" y="774799"/>
            <a:ext cx="7558047" cy="54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512768"/>
            <a:ext cx="5362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9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46386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347640" y="9807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FUNGHI</a:t>
            </a:r>
            <a:endParaRPr lang="it-IT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47529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71" y="5664100"/>
            <a:ext cx="4686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31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714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5" y="3356992"/>
            <a:ext cx="4686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68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5" y="4509120"/>
            <a:ext cx="4743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40576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512768"/>
            <a:ext cx="5362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2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781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91" y="4285199"/>
            <a:ext cx="47434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37" y="2204864"/>
            <a:ext cx="4381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4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512445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29" y="6525344"/>
            <a:ext cx="2167475" cy="24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09170"/>
            <a:ext cx="4457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0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27322" r="26487" b="41269"/>
          <a:stretch/>
        </p:blipFill>
        <p:spPr bwMode="auto">
          <a:xfrm>
            <a:off x="323528" y="620688"/>
            <a:ext cx="856895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47664" y="5118283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biopsy is only rarely useful and usually contraindicated because of severe coagulopathy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95936" y="6474822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Early Human Development (2005) 81, 1005— 1010</a:t>
            </a:r>
            <a:endParaRPr lang="it-IT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07504" y="4437112"/>
            <a:ext cx="89644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Gestione terapeutica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9342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66" y="5805264"/>
            <a:ext cx="5452230" cy="8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4355976" y="6461254"/>
            <a:ext cx="223224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835696" y="6677278"/>
            <a:ext cx="3240360" cy="1747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7544" y="1628800"/>
            <a:ext cx="813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Nicole:</a:t>
            </a:r>
          </a:p>
          <a:p>
            <a:endParaRPr lang="it-IT" sz="32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Screening eziologico non significativo</a:t>
            </a:r>
          </a:p>
          <a:p>
            <a:endParaRPr lang="it-IT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Assunto paracetamolo, </a:t>
            </a:r>
            <a:r>
              <a:rPr lang="it-IT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ibuprofene</a:t>
            </a:r>
            <a:r>
              <a:rPr lang="it-IT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antistaminico a dosi terapeutiche nei giorni precedenti… 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07504" y="-27384"/>
            <a:ext cx="89644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it-IT" dirty="0">
                <a:latin typeface="Comic Sans MS" panose="030F0702030302020204" pitchFamily="66" charset="0"/>
              </a:rPr>
              <a:t>In attesa </a:t>
            </a:r>
            <a:r>
              <a:rPr lang="it-IT" dirty="0" smtClean="0">
                <a:latin typeface="Comic Sans MS" panose="030F0702030302020204" pitchFamily="66" charset="0"/>
              </a:rPr>
              <a:t>della diagnosi…che </a:t>
            </a:r>
            <a:r>
              <a:rPr lang="it-IT" dirty="0">
                <a:latin typeface="Comic Sans MS" panose="030F0702030302020204" pitchFamily="66" charset="0"/>
              </a:rPr>
              <a:t>fare???</a:t>
            </a:r>
          </a:p>
          <a:p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11531" y="5961474"/>
            <a:ext cx="749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4000" dirty="0" smtClean="0">
                <a:solidFill>
                  <a:schemeClr val="tx2"/>
                </a:solidFill>
                <a:latin typeface="Comic Sans MS" panose="030F0702030302020204" pitchFamily="66" charset="0"/>
                <a:ea typeface="+mj-ea"/>
                <a:cs typeface="+mj-cs"/>
              </a:rPr>
              <a:t>Intossicazione da farmaci???</a:t>
            </a:r>
            <a:endParaRPr lang="it-IT" sz="4000" dirty="0">
              <a:solidFill>
                <a:schemeClr val="tx2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70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252028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 smtClean="0"/>
              <a:t>Nicole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sz="3100" dirty="0" smtClean="0"/>
              <a:t>21 mesi</a:t>
            </a:r>
            <a:endParaRPr lang="it-IT" sz="31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16832"/>
            <a:ext cx="8507288" cy="2736304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Anamnesi familiare e patologica remota non </a:t>
            </a:r>
            <a:r>
              <a:rPr lang="it-IT" sz="2400" dirty="0" err="1" smtClean="0"/>
              <a:t>contributorie</a:t>
            </a:r>
            <a:endParaRPr lang="it-IT" sz="2400" dirty="0" smtClean="0"/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Riscontro occasionale di </a:t>
            </a:r>
            <a:r>
              <a:rPr lang="it-IT" sz="2400" dirty="0" err="1" smtClean="0"/>
              <a:t>subittero</a:t>
            </a:r>
            <a:r>
              <a:rPr lang="it-IT" sz="2400" dirty="0" smtClean="0"/>
              <a:t> sclerale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Buone condizioni cliniche generali, ittero, epatomegalia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652120" y="620688"/>
            <a:ext cx="2962672" cy="10668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700" dirty="0" smtClean="0"/>
              <a:t>Claudia</a:t>
            </a:r>
          </a:p>
          <a:p>
            <a:r>
              <a:rPr lang="it-IT" sz="3000" dirty="0" smtClean="0"/>
              <a:t>8 anni e 6/12</a:t>
            </a:r>
            <a:endParaRPr lang="it-IT" sz="3000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44105"/>
              </p:ext>
            </p:extLst>
          </p:nvPr>
        </p:nvGraphicFramePr>
        <p:xfrm>
          <a:off x="611560" y="2564904"/>
          <a:ext cx="7787208" cy="370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8232"/>
                <a:gridCol w="3672408"/>
                <a:gridCol w="20265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NICOLE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CLAUDIA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1798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0" dirty="0" smtClean="0">
                          <a:solidFill>
                            <a:srgbClr val="0070C0"/>
                          </a:solidFill>
                        </a:rPr>
                        <a:t>AST U/L</a:t>
                      </a:r>
                      <a:endParaRPr lang="it-IT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1835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1594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0" dirty="0" smtClean="0">
                          <a:solidFill>
                            <a:srgbClr val="0070C0"/>
                          </a:solidFill>
                        </a:rPr>
                        <a:t>ALT U/L</a:t>
                      </a:r>
                      <a:endParaRPr lang="it-IT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2151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695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0" dirty="0" smtClean="0">
                          <a:solidFill>
                            <a:srgbClr val="0070C0"/>
                          </a:solidFill>
                        </a:rPr>
                        <a:t>ALP U/L</a:t>
                      </a:r>
                      <a:endParaRPr lang="it-IT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397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216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0" dirty="0" smtClean="0">
                          <a:solidFill>
                            <a:srgbClr val="0070C0"/>
                          </a:solidFill>
                        </a:rPr>
                        <a:t>GGT  U/L</a:t>
                      </a:r>
                      <a:endParaRPr lang="it-IT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5,59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0" dirty="0" smtClean="0">
                          <a:solidFill>
                            <a:srgbClr val="0070C0"/>
                          </a:solidFill>
                        </a:rPr>
                        <a:t>BT mg/dl</a:t>
                      </a:r>
                      <a:endParaRPr lang="it-IT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5,5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3,76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0" dirty="0" smtClean="0">
                          <a:solidFill>
                            <a:srgbClr val="0070C0"/>
                          </a:solidFill>
                        </a:rPr>
                        <a:t>BD mg/dl</a:t>
                      </a:r>
                      <a:endParaRPr lang="it-IT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3,5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35,5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0" dirty="0" smtClean="0">
                          <a:solidFill>
                            <a:srgbClr val="0070C0"/>
                          </a:solidFill>
                        </a:rPr>
                        <a:t>PT %</a:t>
                      </a:r>
                      <a:endParaRPr lang="it-IT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2,08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0" dirty="0" smtClean="0">
                          <a:solidFill>
                            <a:srgbClr val="0070C0"/>
                          </a:solidFill>
                        </a:rPr>
                        <a:t>INR</a:t>
                      </a:r>
                      <a:endParaRPr lang="it-IT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1,57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46,1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i="0" dirty="0" smtClean="0">
                          <a:solidFill>
                            <a:srgbClr val="0070C0"/>
                          </a:solidFill>
                        </a:rPr>
                        <a:t>APTT sec</a:t>
                      </a:r>
                      <a:endParaRPr lang="it-IT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40,7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907704" y="6381328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err="1" smtClean="0"/>
              <a:t>Coagulopatia</a:t>
            </a:r>
            <a:r>
              <a:rPr lang="it-IT" sz="2000" i="1" dirty="0" smtClean="0"/>
              <a:t> non responsiva a Vitamina K</a:t>
            </a:r>
            <a:endParaRPr lang="it-IT" sz="2000" i="1" dirty="0"/>
          </a:p>
        </p:txBody>
      </p:sp>
      <p:sp>
        <p:nvSpPr>
          <p:cNvPr id="5" name="Rettangolo 4"/>
          <p:cNvSpPr/>
          <p:nvPr/>
        </p:nvSpPr>
        <p:spPr>
          <a:xfrm>
            <a:off x="611560" y="5157192"/>
            <a:ext cx="7776864" cy="72008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2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" y="692696"/>
            <a:ext cx="685946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45" y="3426353"/>
            <a:ext cx="3241513" cy="36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7" y="2492896"/>
            <a:ext cx="6606129" cy="81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27584" y="4217020"/>
            <a:ext cx="6984776" cy="23083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mic Sans MS" panose="030F0702030302020204" pitchFamily="66" charset="0"/>
              </a:rPr>
              <a:t>AORN Cardarelli</a:t>
            </a:r>
          </a:p>
          <a:p>
            <a:pPr algn="ctr"/>
            <a:r>
              <a:rPr lang="it-IT" sz="2400" dirty="0" smtClean="0">
                <a:latin typeface="Comic Sans MS" panose="030F0702030302020204" pitchFamily="66" charset="0"/>
              </a:rPr>
              <a:t>Medicina di Laboratorio</a:t>
            </a:r>
          </a:p>
          <a:p>
            <a:pPr algn="ctr"/>
            <a:r>
              <a:rPr lang="it-IT" sz="2400" dirty="0" smtClean="0">
                <a:latin typeface="Comic Sans MS" panose="030F0702030302020204" pitchFamily="66" charset="0"/>
              </a:rPr>
              <a:t>081/7473713</a:t>
            </a:r>
          </a:p>
          <a:p>
            <a:pPr algn="ctr"/>
            <a:endParaRPr lang="it-IT" sz="2400" dirty="0">
              <a:latin typeface="Comic Sans MS" panose="030F0702030302020204" pitchFamily="66" charset="0"/>
            </a:endParaRPr>
          </a:p>
          <a:p>
            <a:pPr algn="ctr"/>
            <a:r>
              <a:rPr lang="it-IT" sz="2400" dirty="0" smtClean="0">
                <a:latin typeface="Comic Sans MS" panose="030F0702030302020204" pitchFamily="66" charset="0"/>
              </a:rPr>
              <a:t>1 provetta di siero </a:t>
            </a:r>
          </a:p>
          <a:p>
            <a:pPr algn="ctr"/>
            <a:r>
              <a:rPr lang="it-IT" sz="2400" dirty="0" smtClean="0">
                <a:latin typeface="Comic Sans MS" panose="030F0702030302020204" pitchFamily="66" charset="0"/>
              </a:rPr>
              <a:t>Autorizzazione della Direzione Sanitaria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428875" y="1340768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611560" y="3272914"/>
            <a:ext cx="6192688" cy="12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06" y="44624"/>
            <a:ext cx="201318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5"/>
          <p:cNvSpPr/>
          <p:nvPr/>
        </p:nvSpPr>
        <p:spPr>
          <a:xfrm>
            <a:off x="4877147" y="1157008"/>
            <a:ext cx="2034926" cy="8318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9" t="18843" r="27705" b="5859"/>
          <a:stretch/>
        </p:blipFill>
        <p:spPr bwMode="auto">
          <a:xfrm>
            <a:off x="323528" y="620688"/>
            <a:ext cx="622636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620688"/>
            <a:ext cx="5472608" cy="220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43341" r="39658" b="20043"/>
          <a:stretch/>
        </p:blipFill>
        <p:spPr bwMode="auto">
          <a:xfrm>
            <a:off x="1600746" y="3356992"/>
            <a:ext cx="6211614" cy="267855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8" t="8922" r="24140" b="12054"/>
          <a:stretch/>
        </p:blipFill>
        <p:spPr bwMode="auto">
          <a:xfrm>
            <a:off x="899592" y="446945"/>
            <a:ext cx="7241729" cy="607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2843808" y="6556201"/>
            <a:ext cx="6249119" cy="257175"/>
            <a:chOff x="2699792" y="6237312"/>
            <a:chExt cx="6249119" cy="25717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237312"/>
              <a:ext cx="31527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6294462"/>
              <a:ext cx="29718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39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9" y="260648"/>
            <a:ext cx="4229869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94" y="1484784"/>
            <a:ext cx="4229869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9" y="6392800"/>
            <a:ext cx="2914818" cy="32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4355976" y="1484784"/>
            <a:ext cx="4772025" cy="4896544"/>
            <a:chOff x="4355976" y="1484784"/>
            <a:chExt cx="4772025" cy="4896544"/>
          </a:xfrm>
        </p:grpSpPr>
        <p:grpSp>
          <p:nvGrpSpPr>
            <p:cNvPr id="14" name="Gruppo 13"/>
            <p:cNvGrpSpPr/>
            <p:nvPr/>
          </p:nvGrpSpPr>
          <p:grpSpPr>
            <a:xfrm>
              <a:off x="4355976" y="1484784"/>
              <a:ext cx="4733925" cy="2844179"/>
              <a:chOff x="323528" y="1556792"/>
              <a:chExt cx="4733925" cy="2844179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846"/>
              <a:stretch/>
            </p:blipFill>
            <p:spPr bwMode="auto">
              <a:xfrm>
                <a:off x="395536" y="1883390"/>
                <a:ext cx="4629150" cy="2517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ttangolo 17"/>
              <p:cNvSpPr/>
              <p:nvPr/>
            </p:nvSpPr>
            <p:spPr>
              <a:xfrm>
                <a:off x="323528" y="1556792"/>
                <a:ext cx="4733925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323528" y="1988840"/>
                <a:ext cx="4733925" cy="43204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7" name="Gruppo 6"/>
            <p:cNvGrpSpPr/>
            <p:nvPr/>
          </p:nvGrpSpPr>
          <p:grpSpPr>
            <a:xfrm>
              <a:off x="4355976" y="4381078"/>
              <a:ext cx="4772025" cy="2000250"/>
              <a:chOff x="376039" y="4437112"/>
              <a:chExt cx="4772025" cy="200025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039" y="4437112"/>
                <a:ext cx="4772025" cy="2000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Connettore 1 8"/>
              <p:cNvCxnSpPr/>
              <p:nvPr/>
            </p:nvCxnSpPr>
            <p:spPr>
              <a:xfrm>
                <a:off x="1763688" y="4941168"/>
                <a:ext cx="316835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1 9"/>
              <p:cNvCxnSpPr/>
              <p:nvPr/>
            </p:nvCxnSpPr>
            <p:spPr>
              <a:xfrm>
                <a:off x="467544" y="5157192"/>
                <a:ext cx="455714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1 10"/>
              <p:cNvCxnSpPr/>
              <p:nvPr/>
            </p:nvCxnSpPr>
            <p:spPr>
              <a:xfrm flipV="1">
                <a:off x="467544" y="5437237"/>
                <a:ext cx="4464496" cy="79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>
                <a:off x="467544" y="5661248"/>
                <a:ext cx="244827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e 12"/>
              <p:cNvSpPr/>
              <p:nvPr/>
            </p:nvSpPr>
            <p:spPr>
              <a:xfrm>
                <a:off x="4283968" y="5589240"/>
                <a:ext cx="773485" cy="36004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001492" cy="224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8931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7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3787"/>
            <a:ext cx="4248472" cy="621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08920"/>
            <a:ext cx="4752975" cy="514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0" y="692696"/>
            <a:ext cx="4168205" cy="101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88" y="6212232"/>
            <a:ext cx="2034608" cy="22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584776"/>
            <a:ext cx="5362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8462"/>
            <a:ext cx="4648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2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4291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29" y="2060848"/>
            <a:ext cx="44862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620688"/>
            <a:ext cx="81438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43102"/>
            <a:ext cx="9006152" cy="111003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5867138" cy="86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56007"/>
            <a:ext cx="6309195" cy="179731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512768"/>
            <a:ext cx="5362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7105"/>
            <a:ext cx="5867138" cy="78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91" y="6143678"/>
            <a:ext cx="2647305" cy="29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7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8" y="692696"/>
            <a:ext cx="7939174" cy="573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512768"/>
            <a:ext cx="5362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521258" y="1124744"/>
            <a:ext cx="2466566" cy="79208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4427984" y="2636912"/>
            <a:ext cx="4464496" cy="1008112"/>
            <a:chOff x="251520" y="476672"/>
            <a:chExt cx="4464496" cy="76649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76672"/>
              <a:ext cx="4464496" cy="766495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8" name="Connettore 1 7"/>
            <p:cNvCxnSpPr/>
            <p:nvPr/>
          </p:nvCxnSpPr>
          <p:spPr>
            <a:xfrm>
              <a:off x="2987824" y="980728"/>
              <a:ext cx="163048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>
              <a:off x="251520" y="1196752"/>
              <a:ext cx="235056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12"/>
          <p:cNvGrpSpPr/>
          <p:nvPr/>
        </p:nvGrpSpPr>
        <p:grpSpPr>
          <a:xfrm>
            <a:off x="4355976" y="908720"/>
            <a:ext cx="4667250" cy="1214884"/>
            <a:chOff x="4355976" y="908720"/>
            <a:chExt cx="4667250" cy="1214884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247"/>
            <a:stretch/>
          </p:blipFill>
          <p:spPr bwMode="auto">
            <a:xfrm>
              <a:off x="4355976" y="908720"/>
              <a:ext cx="4667250" cy="1214884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0" name="Connettore 1 9"/>
            <p:cNvCxnSpPr/>
            <p:nvPr/>
          </p:nvCxnSpPr>
          <p:spPr>
            <a:xfrm>
              <a:off x="7236296" y="1196752"/>
              <a:ext cx="163048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>
              <a:off x="7333999" y="1628800"/>
              <a:ext cx="163048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14"/>
          <p:cNvGrpSpPr/>
          <p:nvPr/>
        </p:nvGrpSpPr>
        <p:grpSpPr>
          <a:xfrm>
            <a:off x="4384753" y="908720"/>
            <a:ext cx="4651743" cy="1214884"/>
            <a:chOff x="4600777" y="1340767"/>
            <a:chExt cx="4291703" cy="935335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769"/>
            <a:stretch/>
          </p:blipFill>
          <p:spPr bwMode="auto">
            <a:xfrm>
              <a:off x="4600777" y="1340767"/>
              <a:ext cx="4291703" cy="935335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7" name="Connettore 1 16"/>
            <p:cNvCxnSpPr/>
            <p:nvPr/>
          </p:nvCxnSpPr>
          <p:spPr>
            <a:xfrm>
              <a:off x="4669703" y="2060848"/>
              <a:ext cx="163048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e 17"/>
            <p:cNvSpPr/>
            <p:nvPr/>
          </p:nvSpPr>
          <p:spPr>
            <a:xfrm>
              <a:off x="7164288" y="1484784"/>
              <a:ext cx="504056" cy="4320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67" y="6093296"/>
            <a:ext cx="2647305" cy="29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po 23"/>
          <p:cNvGrpSpPr/>
          <p:nvPr/>
        </p:nvGrpSpPr>
        <p:grpSpPr>
          <a:xfrm>
            <a:off x="4101927" y="2501304"/>
            <a:ext cx="4968552" cy="1279328"/>
            <a:chOff x="251520" y="2420888"/>
            <a:chExt cx="4968552" cy="1279328"/>
          </a:xfrm>
        </p:grpSpPr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420888"/>
              <a:ext cx="4968552" cy="1279328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6" name="Connettore 1 25"/>
            <p:cNvCxnSpPr/>
            <p:nvPr/>
          </p:nvCxnSpPr>
          <p:spPr>
            <a:xfrm>
              <a:off x="395536" y="2996952"/>
              <a:ext cx="40178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32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251520" y="1340768"/>
            <a:ext cx="4724400" cy="2088232"/>
            <a:chOff x="2051720" y="3880940"/>
            <a:chExt cx="4724400" cy="208823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949872"/>
              <a:ext cx="4724400" cy="2019300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Ovale 8"/>
            <p:cNvSpPr/>
            <p:nvPr/>
          </p:nvSpPr>
          <p:spPr>
            <a:xfrm>
              <a:off x="4211960" y="3880940"/>
              <a:ext cx="1598564" cy="448864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Connettore 1 9"/>
            <p:cNvCxnSpPr/>
            <p:nvPr/>
          </p:nvCxnSpPr>
          <p:spPr>
            <a:xfrm>
              <a:off x="3491880" y="5246016"/>
              <a:ext cx="1630489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olo 1"/>
          <p:cNvSpPr txBox="1">
            <a:spLocks/>
          </p:cNvSpPr>
          <p:nvPr/>
        </p:nvSpPr>
        <p:spPr>
          <a:xfrm>
            <a:off x="107504" y="14759"/>
            <a:ext cx="89644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IEA ed </a:t>
            </a: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Iperammoniemia</a:t>
            </a:r>
            <a:endParaRPr lang="it-IT" dirty="0">
              <a:latin typeface="Comic Sans MS" panose="030F0702030302020204" pitchFamily="66" charset="0"/>
            </a:endParaRPr>
          </a:p>
          <a:p>
            <a:pPr algn="ctr"/>
            <a:endParaRPr lang="it-IT" dirty="0">
              <a:latin typeface="Comic Sans MS" panose="030F0702030302020204" pitchFamily="66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2613720" y="3627330"/>
            <a:ext cx="6458272" cy="1569932"/>
            <a:chOff x="2613720" y="3627330"/>
            <a:chExt cx="6458272" cy="1569932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531" y="3627330"/>
              <a:ext cx="5875957" cy="1025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e 12"/>
            <p:cNvSpPr/>
            <p:nvPr/>
          </p:nvSpPr>
          <p:spPr>
            <a:xfrm>
              <a:off x="2832911" y="4276280"/>
              <a:ext cx="1598564" cy="4488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4" name="Connettore 1 13"/>
            <p:cNvCxnSpPr/>
            <p:nvPr/>
          </p:nvCxnSpPr>
          <p:spPr>
            <a:xfrm>
              <a:off x="5353191" y="4653136"/>
              <a:ext cx="163048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CasellaDiTesto 1"/>
            <p:cNvSpPr txBox="1"/>
            <p:nvPr/>
          </p:nvSpPr>
          <p:spPr>
            <a:xfrm>
              <a:off x="4283968" y="4797152"/>
              <a:ext cx="439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>
                  <a:solidFill>
                    <a:srgbClr val="FF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0,3-0,4 ml/Kg, 2-3 volte/die</a:t>
              </a:r>
              <a:endParaRPr lang="it-IT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ttangolo 2"/>
            <p:cNvSpPr/>
            <p:nvPr/>
          </p:nvSpPr>
          <p:spPr>
            <a:xfrm>
              <a:off x="2613720" y="3627330"/>
              <a:ext cx="6458272" cy="15699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237132" y="5661248"/>
            <a:ext cx="6885072" cy="808904"/>
            <a:chOff x="237132" y="5716440"/>
            <a:chExt cx="6885072" cy="80890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10" y="5729287"/>
              <a:ext cx="6766494" cy="796057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Ovale 14"/>
            <p:cNvSpPr/>
            <p:nvPr/>
          </p:nvSpPr>
          <p:spPr>
            <a:xfrm>
              <a:off x="237132" y="5716440"/>
              <a:ext cx="1598564" cy="4488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207" y="6525344"/>
            <a:ext cx="2647305" cy="29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9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4837610" cy="10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2" y="2564904"/>
            <a:ext cx="4734790" cy="143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6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Come definiamo il quadro clinico-laboratoristico?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325112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lnSpc>
                <a:spcPct val="150000"/>
              </a:lnSpc>
              <a:buFont typeface="+mj-lt"/>
              <a:buAutoNum type="alphaLcParenR"/>
            </a:pPr>
            <a:r>
              <a:rPr lang="it-IT" dirty="0" smtClean="0"/>
              <a:t>Entrambe presentano un’insufficienza epatica acuta per INR &gt;1,5</a:t>
            </a:r>
          </a:p>
          <a:p>
            <a:pPr marL="624078" indent="-514350">
              <a:lnSpc>
                <a:spcPct val="150000"/>
              </a:lnSpc>
              <a:buFont typeface="+mj-lt"/>
              <a:buAutoNum type="alphaLcParenR"/>
            </a:pPr>
            <a:r>
              <a:rPr lang="it-IT" dirty="0" smtClean="0"/>
              <a:t>Nicole ha un’insufficienza epatica acuta per INR&gt;2, Claudia no</a:t>
            </a:r>
          </a:p>
          <a:p>
            <a:pPr marL="624078" indent="-514350">
              <a:lnSpc>
                <a:spcPct val="150000"/>
              </a:lnSpc>
              <a:buFont typeface="+mj-lt"/>
              <a:buAutoNum type="alphaLcParenR"/>
            </a:pPr>
            <a:r>
              <a:rPr lang="it-IT" dirty="0" smtClean="0"/>
              <a:t>Nessuna delle due pazienti ha un quadro di insufficienza epatica acuta per l’assenza dell’encefalopatia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95536" y="3501008"/>
            <a:ext cx="8208912" cy="10081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2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3" t="38784" r="10315" b="33002"/>
          <a:stretch/>
        </p:blipFill>
        <p:spPr bwMode="auto">
          <a:xfrm>
            <a:off x="613322" y="836712"/>
            <a:ext cx="7991126" cy="182614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90707"/>
            <a:ext cx="4248472" cy="32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57" y="6512747"/>
            <a:ext cx="4385647" cy="30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" name="Gruppo 11"/>
          <p:cNvGrpSpPr/>
          <p:nvPr/>
        </p:nvGrpSpPr>
        <p:grpSpPr>
          <a:xfrm>
            <a:off x="-36512" y="3356992"/>
            <a:ext cx="9001498" cy="1872208"/>
            <a:chOff x="35496" y="3068960"/>
            <a:chExt cx="9001498" cy="1872208"/>
          </a:xfrm>
        </p:grpSpPr>
        <p:grpSp>
          <p:nvGrpSpPr>
            <p:cNvPr id="10" name="Gruppo 9"/>
            <p:cNvGrpSpPr/>
            <p:nvPr/>
          </p:nvGrpSpPr>
          <p:grpSpPr>
            <a:xfrm>
              <a:off x="35496" y="3501008"/>
              <a:ext cx="9001498" cy="1440160"/>
              <a:chOff x="35496" y="3501008"/>
              <a:chExt cx="9001498" cy="144016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4" t="58867" r="9032" b="31290"/>
              <a:stretch/>
            </p:blipFill>
            <p:spPr bwMode="auto">
              <a:xfrm>
                <a:off x="35496" y="3501008"/>
                <a:ext cx="9001498" cy="144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ttangolo 6"/>
              <p:cNvSpPr/>
              <p:nvPr/>
            </p:nvSpPr>
            <p:spPr>
              <a:xfrm>
                <a:off x="251520" y="3501008"/>
                <a:ext cx="129614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" name="Rettangolo 10"/>
            <p:cNvSpPr/>
            <p:nvPr/>
          </p:nvSpPr>
          <p:spPr>
            <a:xfrm>
              <a:off x="1763688" y="3068960"/>
              <a:ext cx="6552728" cy="468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710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2" t="69436" r="43843" b="17844"/>
          <a:stretch/>
        </p:blipFill>
        <p:spPr bwMode="auto">
          <a:xfrm>
            <a:off x="3995936" y="5741962"/>
            <a:ext cx="5107179" cy="99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4" t="32005" r="8124" b="48576"/>
          <a:stretch/>
        </p:blipFill>
        <p:spPr bwMode="auto">
          <a:xfrm>
            <a:off x="35496" y="4462042"/>
            <a:ext cx="4518936" cy="134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148607" y="404664"/>
            <a:ext cx="8928992" cy="1296144"/>
            <a:chOff x="35496" y="2060848"/>
            <a:chExt cx="8928992" cy="1296144"/>
          </a:xfrm>
        </p:grpSpPr>
        <p:grpSp>
          <p:nvGrpSpPr>
            <p:cNvPr id="7" name="Gruppo 6"/>
            <p:cNvGrpSpPr/>
            <p:nvPr/>
          </p:nvGrpSpPr>
          <p:grpSpPr>
            <a:xfrm>
              <a:off x="35496" y="2060848"/>
              <a:ext cx="8928992" cy="1190584"/>
              <a:chOff x="35496" y="2060848"/>
              <a:chExt cx="8928992" cy="1190584"/>
            </a:xfrm>
          </p:grpSpPr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96" y="2060848"/>
                <a:ext cx="8928992" cy="867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2928763"/>
                <a:ext cx="4248472" cy="322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Rettangolo 7"/>
            <p:cNvSpPr/>
            <p:nvPr/>
          </p:nvSpPr>
          <p:spPr>
            <a:xfrm>
              <a:off x="35496" y="2060848"/>
              <a:ext cx="8928992" cy="1296144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89936" y="2276872"/>
            <a:ext cx="8928992" cy="1152128"/>
            <a:chOff x="35496" y="692696"/>
            <a:chExt cx="8928992" cy="1152128"/>
          </a:xfrm>
        </p:grpSpPr>
        <p:grpSp>
          <p:nvGrpSpPr>
            <p:cNvPr id="12" name="Gruppo 11"/>
            <p:cNvGrpSpPr/>
            <p:nvPr/>
          </p:nvGrpSpPr>
          <p:grpSpPr>
            <a:xfrm>
              <a:off x="325290" y="787839"/>
              <a:ext cx="8495182" cy="912969"/>
              <a:chOff x="325290" y="787839"/>
              <a:chExt cx="8495182" cy="912969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4825" y="1400179"/>
                <a:ext cx="4385647" cy="300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290" y="787839"/>
                <a:ext cx="6622974" cy="573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13" name="Rettangolo 12"/>
            <p:cNvSpPr/>
            <p:nvPr/>
          </p:nvSpPr>
          <p:spPr>
            <a:xfrm>
              <a:off x="35496" y="692696"/>
              <a:ext cx="8928992" cy="1152128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0963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8" y="692696"/>
            <a:ext cx="7939174" cy="573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453336"/>
            <a:ext cx="5362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5868144" y="2060848"/>
            <a:ext cx="2466566" cy="79208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91311"/>
            <a:ext cx="4215899" cy="119913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54" y="6669360"/>
            <a:ext cx="53911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85125"/>
            <a:ext cx="2647305" cy="29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5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8" y="692696"/>
            <a:ext cx="7939174" cy="573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453336"/>
            <a:ext cx="5362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467544" y="3212976"/>
            <a:ext cx="2466566" cy="79208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16663"/>
            <a:ext cx="4536504" cy="1928361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214264"/>
            <a:ext cx="4678323" cy="142264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8407"/>
            <a:ext cx="7026197" cy="932681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18"/>
          <a:stretch/>
        </p:blipFill>
        <p:spPr bwMode="auto">
          <a:xfrm>
            <a:off x="3567496" y="5158029"/>
            <a:ext cx="5324984" cy="1151291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2647305" cy="29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54" y="6641926"/>
            <a:ext cx="53911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3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5620097" cy="232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02981"/>
            <a:ext cx="3024336" cy="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73564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88913"/>
            <a:ext cx="75104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716338"/>
            <a:ext cx="8351837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427788"/>
            <a:ext cx="179228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468313" y="765175"/>
            <a:ext cx="7199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95288" y="981075"/>
            <a:ext cx="7200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39750" y="3213100"/>
            <a:ext cx="7200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3779838" y="2852738"/>
            <a:ext cx="40401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9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7" y="1124744"/>
            <a:ext cx="5153441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657225"/>
            <a:ext cx="3524250" cy="6011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1" y="3429000"/>
            <a:ext cx="5067326" cy="1581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55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00213"/>
            <a:ext cx="82962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6867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924175"/>
            <a:ext cx="3013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26038"/>
            <a:ext cx="83962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429000"/>
            <a:ext cx="6932613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5921375"/>
            <a:ext cx="26352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8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86995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317658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725488"/>
            <a:ext cx="486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4868863"/>
            <a:ext cx="40624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26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74676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CasellaDiTesto 1"/>
          <p:cNvSpPr txBox="1">
            <a:spLocks noChangeArrowheads="1"/>
          </p:cNvSpPr>
          <p:nvPr/>
        </p:nvSpPr>
        <p:spPr bwMode="auto">
          <a:xfrm>
            <a:off x="1042988" y="333375"/>
            <a:ext cx="295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hangingPunct="1"/>
            <a:r>
              <a:rPr lang="it-IT" altLang="it-IT"/>
              <a:t>AT III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868863"/>
            <a:ext cx="60102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453188"/>
            <a:ext cx="2809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756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2" y="44625"/>
            <a:ext cx="86868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5394870" cy="115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33" y="6538691"/>
            <a:ext cx="6443663" cy="27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34" y="4090481"/>
            <a:ext cx="5573838" cy="182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6165610"/>
            <a:ext cx="2376264" cy="2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 rot="20577630">
            <a:off x="600510" y="3268968"/>
            <a:ext cx="7992888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L’</a:t>
            </a:r>
            <a:r>
              <a:rPr lang="it-IT" sz="2800" b="1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encefalopatia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compare tardivamente ed è di difficile identificazione in  età pediatrica!</a:t>
            </a:r>
            <a:endParaRPr lang="it-IT" sz="28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9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8" y="692696"/>
            <a:ext cx="7939174" cy="573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512768"/>
            <a:ext cx="5362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5796136" y="4005064"/>
            <a:ext cx="2466566" cy="79208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2" y="2636912"/>
            <a:ext cx="5087642" cy="79208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4" y="3933056"/>
            <a:ext cx="5105170" cy="1852181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4" y="2944569"/>
            <a:ext cx="5105170" cy="2716679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66931"/>
            <a:ext cx="3096344" cy="34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2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8" y="692696"/>
            <a:ext cx="7939174" cy="573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512768"/>
            <a:ext cx="5362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5849850" y="5157192"/>
            <a:ext cx="2466566" cy="79208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74"/>
          <a:stretch/>
        </p:blipFill>
        <p:spPr bwMode="auto">
          <a:xfrm>
            <a:off x="701390" y="2708920"/>
            <a:ext cx="4806714" cy="187220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05"/>
          <a:stretch/>
        </p:blipFill>
        <p:spPr bwMode="auto">
          <a:xfrm>
            <a:off x="701390" y="5002985"/>
            <a:ext cx="4806714" cy="130633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12768"/>
            <a:ext cx="2376263" cy="2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3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7128792" cy="583028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179512" y="463580"/>
            <a:ext cx="6985992" cy="5771372"/>
            <a:chOff x="179512" y="1839195"/>
            <a:chExt cx="5257800" cy="471487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163045"/>
              <a:ext cx="5257800" cy="439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62" y="1839195"/>
              <a:ext cx="52101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po 5"/>
          <p:cNvGrpSpPr/>
          <p:nvPr/>
        </p:nvGrpSpPr>
        <p:grpSpPr>
          <a:xfrm>
            <a:off x="3203848" y="3861048"/>
            <a:ext cx="5544616" cy="2664296"/>
            <a:chOff x="4919517" y="4810244"/>
            <a:chExt cx="4116979" cy="1931124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917"/>
            <a:stretch/>
          </p:blipFill>
          <p:spPr bwMode="auto">
            <a:xfrm>
              <a:off x="4919517" y="4810244"/>
              <a:ext cx="4116979" cy="193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4919517" y="4810244"/>
              <a:ext cx="4116979" cy="108012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" name="Connettore 1 3"/>
            <p:cNvCxnSpPr/>
            <p:nvPr/>
          </p:nvCxnSpPr>
          <p:spPr>
            <a:xfrm>
              <a:off x="7812360" y="6106388"/>
              <a:ext cx="115212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>
              <a:off x="5004048" y="6322412"/>
              <a:ext cx="396044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>
              <a:off x="5364088" y="6538436"/>
              <a:ext cx="3600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>
              <a:off x="4972984" y="6741368"/>
              <a:ext cx="10081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66931"/>
            <a:ext cx="3096344" cy="34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9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t="18455" r="24350" b="16740"/>
          <a:stretch/>
        </p:blipFill>
        <p:spPr bwMode="auto">
          <a:xfrm>
            <a:off x="395536" y="1049342"/>
            <a:ext cx="7272808" cy="512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2699792" y="6237312"/>
            <a:ext cx="6249119" cy="257175"/>
            <a:chOff x="2699792" y="6237312"/>
            <a:chExt cx="6249119" cy="25717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237312"/>
              <a:ext cx="31527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6294462"/>
              <a:ext cx="29718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82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72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229726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525344"/>
            <a:ext cx="2228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0" y="2348880"/>
            <a:ext cx="2843808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-36512" y="1412776"/>
            <a:ext cx="2843808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1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0" y="548680"/>
            <a:ext cx="7312652" cy="39599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0" y="4941168"/>
            <a:ext cx="7200800" cy="133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66931"/>
            <a:ext cx="3096344" cy="34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584776"/>
            <a:ext cx="5362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88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119188"/>
            <a:ext cx="73056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2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75214"/>
            <a:ext cx="7200800" cy="391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9" y="6444952"/>
            <a:ext cx="8980335" cy="36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836712"/>
            <a:ext cx="8964488" cy="106110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4283968" y="2132856"/>
            <a:ext cx="2088232" cy="53370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1907704" y="3212976"/>
            <a:ext cx="208823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H="1">
            <a:off x="5508104" y="3501008"/>
            <a:ext cx="1800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899592" y="3861048"/>
            <a:ext cx="48965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547664" y="4437112"/>
            <a:ext cx="619268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899592" y="4797152"/>
            <a:ext cx="208823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8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344"/>
            <a:ext cx="17811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264696" cy="10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5543"/>
            <a:ext cx="8559947" cy="142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5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944"/>
            <a:ext cx="5616624" cy="596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29" y="6546676"/>
            <a:ext cx="40671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0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549615" y="260648"/>
            <a:ext cx="8433445" cy="3674606"/>
            <a:chOff x="107504" y="260648"/>
            <a:chExt cx="8433445" cy="3674606"/>
          </a:xfrm>
          <a:solidFill>
            <a:schemeClr val="bg1"/>
          </a:solidFill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60648"/>
              <a:ext cx="8433445" cy="1008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113" y="1412776"/>
              <a:ext cx="2342378" cy="1818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5"/>
            <a:stretch/>
          </p:blipFill>
          <p:spPr bwMode="auto">
            <a:xfrm>
              <a:off x="467544" y="1844823"/>
              <a:ext cx="6552728" cy="20904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po 5"/>
          <p:cNvGrpSpPr/>
          <p:nvPr/>
        </p:nvGrpSpPr>
        <p:grpSpPr>
          <a:xfrm>
            <a:off x="179512" y="4509120"/>
            <a:ext cx="8712968" cy="2276872"/>
            <a:chOff x="179512" y="4509120"/>
            <a:chExt cx="8712968" cy="2276872"/>
          </a:xfrm>
        </p:grpSpPr>
        <p:grpSp>
          <p:nvGrpSpPr>
            <p:cNvPr id="4" name="Gruppo 3"/>
            <p:cNvGrpSpPr/>
            <p:nvPr/>
          </p:nvGrpSpPr>
          <p:grpSpPr>
            <a:xfrm>
              <a:off x="179512" y="4509120"/>
              <a:ext cx="8712968" cy="2276872"/>
              <a:chOff x="179512" y="4509120"/>
              <a:chExt cx="8712968" cy="2276872"/>
            </a:xfrm>
          </p:grpSpPr>
          <p:grpSp>
            <p:nvGrpSpPr>
              <p:cNvPr id="8" name="Gruppo 7"/>
              <p:cNvGrpSpPr/>
              <p:nvPr/>
            </p:nvGrpSpPr>
            <p:grpSpPr>
              <a:xfrm>
                <a:off x="369515" y="4725144"/>
                <a:ext cx="8429773" cy="1919532"/>
                <a:chOff x="251520" y="764704"/>
                <a:chExt cx="8429773" cy="1919532"/>
              </a:xfrm>
            </p:grpSpPr>
            <p:pic>
              <p:nvPicPr>
                <p:cNvPr id="9" name="Picture 4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520" y="764704"/>
                  <a:ext cx="8162925" cy="752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3260" y="2349720"/>
                  <a:ext cx="3558033" cy="334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" name="Rettangolo 2"/>
              <p:cNvSpPr/>
              <p:nvPr/>
            </p:nvSpPr>
            <p:spPr>
              <a:xfrm>
                <a:off x="179512" y="4509120"/>
                <a:ext cx="8712968" cy="227687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6899" y="5309644"/>
                <a:ext cx="6408712" cy="1000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Rettangolo 1"/>
            <p:cNvSpPr/>
            <p:nvPr/>
          </p:nvSpPr>
          <p:spPr>
            <a:xfrm>
              <a:off x="2036899" y="5309644"/>
              <a:ext cx="1959037" cy="337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71499" y="2636912"/>
            <a:ext cx="196539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Quick</a:t>
            </a:r>
            <a:r>
              <a:rPr lang="it-IT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&lt;=50%</a:t>
            </a:r>
            <a:endParaRPr lang="it-IT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308304" y="3460938"/>
            <a:ext cx="18002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Quick</a:t>
            </a:r>
            <a:r>
              <a:rPr lang="it-IT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&lt;=35%</a:t>
            </a:r>
            <a:endParaRPr lang="it-IT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8964488" cy="106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6362697"/>
            <a:ext cx="3384376" cy="37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980728"/>
            <a:ext cx="590015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7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impson graz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74125"/>
            <a:ext cx="7272808" cy="54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75" y="3642149"/>
            <a:ext cx="3900289" cy="223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4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611561" y="3284984"/>
            <a:ext cx="8136904" cy="3528392"/>
            <a:chOff x="1187624" y="3645024"/>
            <a:chExt cx="7922855" cy="3168352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5"/>
            <a:stretch/>
          </p:blipFill>
          <p:spPr bwMode="auto">
            <a:xfrm>
              <a:off x="1187624" y="3645024"/>
              <a:ext cx="6844377" cy="2874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9" y="6474767"/>
              <a:ext cx="3026310" cy="3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o 3"/>
          <p:cNvGrpSpPr/>
          <p:nvPr/>
        </p:nvGrpSpPr>
        <p:grpSpPr>
          <a:xfrm>
            <a:off x="38447" y="891754"/>
            <a:ext cx="9070057" cy="2393230"/>
            <a:chOff x="38447" y="2547938"/>
            <a:chExt cx="9070057" cy="203319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419203"/>
              <a:ext cx="20859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7" y="2547938"/>
              <a:ext cx="9070057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e 7"/>
          <p:cNvSpPr/>
          <p:nvPr/>
        </p:nvSpPr>
        <p:spPr>
          <a:xfrm>
            <a:off x="4860032" y="891754"/>
            <a:ext cx="1944216" cy="52102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5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301"/>
            <a:ext cx="55149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8013"/>
            <a:ext cx="53530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98" y="3405538"/>
            <a:ext cx="3358598" cy="309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33256"/>
            <a:ext cx="3411463" cy="101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7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07504" y="4725144"/>
            <a:ext cx="89644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Gestione diagnostica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44" y="908720"/>
            <a:ext cx="649292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2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75767"/>
            <a:ext cx="8981441" cy="470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444104"/>
            <a:ext cx="3092946" cy="29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1187624" y="3501008"/>
            <a:ext cx="432048" cy="2625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1187624" y="3958567"/>
            <a:ext cx="432048" cy="2625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771800" y="2780928"/>
            <a:ext cx="41044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771800" y="3212976"/>
            <a:ext cx="41044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5105</TotalTime>
  <Words>340</Words>
  <Application>Microsoft Office PowerPoint</Application>
  <PresentationFormat>Presentazione su schermo (4:3)</PresentationFormat>
  <Paragraphs>96</Paragraphs>
  <Slides>51</Slides>
  <Notes>10</Notes>
  <HiddenSlides>17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2" baseType="lpstr">
      <vt:lpstr>Tramonto</vt:lpstr>
      <vt:lpstr>Protocollo:  Gestione diagnostico-terapeutica  dell’Insufficienza Epatica Acuta</vt:lpstr>
      <vt:lpstr>Nicole  21 mesi</vt:lpstr>
      <vt:lpstr>Come definiamo il quadro clinico-laboratoristico?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fabiola di dato</dc:creator>
  <cp:lastModifiedBy>fabiola di dato</cp:lastModifiedBy>
  <cp:revision>156</cp:revision>
  <dcterms:created xsi:type="dcterms:W3CDTF">2016-12-05T19:37:20Z</dcterms:created>
  <dcterms:modified xsi:type="dcterms:W3CDTF">2016-12-14T06:20:36Z</dcterms:modified>
</cp:coreProperties>
</file>